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59" r:id="rId1"/>
  </p:sldMasterIdLst>
  <p:notesMasterIdLst>
    <p:notesMasterId r:id="rId15"/>
  </p:notesMasterIdLst>
  <p:handoutMasterIdLst>
    <p:handoutMasterId r:id="rId16"/>
  </p:handoutMasterIdLst>
  <p:sldIdLst>
    <p:sldId id="317" r:id="rId2"/>
    <p:sldId id="300" r:id="rId3"/>
    <p:sldId id="318" r:id="rId4"/>
    <p:sldId id="319" r:id="rId5"/>
    <p:sldId id="320" r:id="rId6"/>
    <p:sldId id="321" r:id="rId7"/>
    <p:sldId id="326" r:id="rId8"/>
    <p:sldId id="328" r:id="rId9"/>
    <p:sldId id="329" r:id="rId10"/>
    <p:sldId id="331" r:id="rId11"/>
    <p:sldId id="330" r:id="rId12"/>
    <p:sldId id="332" r:id="rId13"/>
    <p:sldId id="333" r:id="rId14"/>
  </p:sldIdLst>
  <p:sldSz cx="9144000" cy="6858000" type="screen4x3"/>
  <p:notesSz cx="10234613" cy="70993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15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5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5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5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5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C"/>
    <a:srgbClr val="000066"/>
    <a:srgbClr val="FFFF00"/>
    <a:srgbClr val="FF6600"/>
    <a:srgbClr val="00003E"/>
    <a:srgbClr val="080808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53" autoAdjust="0"/>
    <p:restoredTop sz="88339" autoAdjust="0"/>
  </p:normalViewPr>
  <p:slideViewPr>
    <p:cSldViewPr>
      <p:cViewPr varScale="1">
        <p:scale>
          <a:sx n="103" d="100"/>
          <a:sy n="103" d="100"/>
        </p:scale>
        <p:origin x="201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1766" y="53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4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093" tIns="46046" rIns="92093" bIns="46046" numCol="1" anchor="t" anchorCtr="0" compatLnSpc="1">
            <a:prstTxWarp prst="textNoShape">
              <a:avLst/>
            </a:prstTxWarp>
          </a:bodyPr>
          <a:lstStyle>
            <a:lvl1pPr defTabSz="882650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4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093" tIns="46046" rIns="92093" bIns="46046" numCol="1" anchor="t" anchorCtr="0" compatLnSpc="1">
            <a:prstTxWarp prst="textNoShape">
              <a:avLst/>
            </a:prstTxWarp>
          </a:bodyPr>
          <a:lstStyle>
            <a:lvl1pPr algn="r" defTabSz="882650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093" tIns="46046" rIns="92093" bIns="46046" numCol="1" anchor="b" anchorCtr="0" compatLnSpc="1">
            <a:prstTxWarp prst="textNoShape">
              <a:avLst/>
            </a:prstTxWarp>
          </a:bodyPr>
          <a:lstStyle>
            <a:lvl1pPr defTabSz="882650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093" tIns="46046" rIns="92093" bIns="46046" numCol="1" anchor="b" anchorCtr="0" compatLnSpc="1">
            <a:prstTxWarp prst="textNoShape">
              <a:avLst/>
            </a:prstTxWarp>
          </a:bodyPr>
          <a:lstStyle>
            <a:lvl1pPr algn="r" defTabSz="882650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E114BEE-01FF-4F4B-84BB-BBEC8D96230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8440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4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093" tIns="46046" rIns="92093" bIns="46046" numCol="1" anchor="t" anchorCtr="0" compatLnSpc="1">
            <a:prstTxWarp prst="textNoShape">
              <a:avLst/>
            </a:prstTxWarp>
          </a:bodyPr>
          <a:lstStyle>
            <a:lvl1pPr defTabSz="882650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4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093" tIns="46046" rIns="92093" bIns="46046" numCol="1" anchor="t" anchorCtr="0" compatLnSpc="1">
            <a:prstTxWarp prst="textNoShape">
              <a:avLst/>
            </a:prstTxWarp>
          </a:bodyPr>
          <a:lstStyle>
            <a:lvl1pPr algn="r" defTabSz="882650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3275" y="531813"/>
            <a:ext cx="3552825" cy="2663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093" tIns="46046" rIns="92093" bIns="460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093" tIns="46046" rIns="92093" bIns="46046" numCol="1" anchor="b" anchorCtr="0" compatLnSpc="1">
            <a:prstTxWarp prst="textNoShape">
              <a:avLst/>
            </a:prstTxWarp>
          </a:bodyPr>
          <a:lstStyle>
            <a:lvl1pPr defTabSz="882650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093" tIns="46046" rIns="92093" bIns="46046" numCol="1" anchor="b" anchorCtr="0" compatLnSpc="1">
            <a:prstTxWarp prst="textNoShape">
              <a:avLst/>
            </a:prstTxWarp>
          </a:bodyPr>
          <a:lstStyle>
            <a:lvl1pPr algn="r" defTabSz="882650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586952D-A6DA-4688-A4C4-72EEFD65D9A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3237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86952D-A6DA-4688-A4C4-72EEFD65D9AE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2883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3880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0054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dirty="0" smtClean="0"/>
          </a:p>
        </p:txBody>
      </p:sp>
      <p:sp>
        <p:nvSpPr>
          <p:cNvPr id="1027" name="Line 14"/>
          <p:cNvSpPr>
            <a:spLocks noChangeShapeType="1"/>
          </p:cNvSpPr>
          <p:nvPr userDrawn="1"/>
        </p:nvSpPr>
        <p:spPr bwMode="auto">
          <a:xfrm>
            <a:off x="0" y="1270000"/>
            <a:ext cx="9144000" cy="0"/>
          </a:xfrm>
          <a:prstGeom prst="line">
            <a:avLst/>
          </a:prstGeom>
          <a:noFill/>
          <a:ln w="254000">
            <a:solidFill>
              <a:srgbClr val="00005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8" name="Line 15"/>
          <p:cNvSpPr>
            <a:spLocks noChangeShapeType="1"/>
          </p:cNvSpPr>
          <p:nvPr userDrawn="1"/>
        </p:nvSpPr>
        <p:spPr bwMode="auto">
          <a:xfrm>
            <a:off x="0" y="1412875"/>
            <a:ext cx="9144000" cy="0"/>
          </a:xfrm>
          <a:prstGeom prst="line">
            <a:avLst/>
          </a:prstGeom>
          <a:noFill/>
          <a:ln w="1524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032" name="Immagine 9" descr="LOGO_Innova_r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40918"/>
            <a:ext cx="1728192" cy="39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Immagine 10" descr="sardegna-europa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935" y="375224"/>
            <a:ext cx="1703024" cy="45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Immagin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7" y="116632"/>
            <a:ext cx="1613119" cy="71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452320" y="340468"/>
            <a:ext cx="1399533" cy="52156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239894" y="261351"/>
            <a:ext cx="576064" cy="6248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6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 txBox="1">
            <a:spLocks noChangeArrowheads="1"/>
          </p:cNvSpPr>
          <p:nvPr/>
        </p:nvSpPr>
        <p:spPr bwMode="auto">
          <a:xfrm>
            <a:off x="179388" y="1556792"/>
            <a:ext cx="8750300" cy="648246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sz="2000" b="1" dirty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Progetti di sviluppo congiunti università e impresa aventi di natura di progetti pilota</a:t>
            </a:r>
            <a:endParaRPr lang="it-IT" sz="2000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179388" y="2205038"/>
            <a:ext cx="8821737" cy="417671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115616" y="2420888"/>
            <a:ext cx="6836172" cy="1104949"/>
          </a:xfrm>
        </p:spPr>
        <p:txBody>
          <a:bodyPr/>
          <a:lstStyle/>
          <a:p>
            <a:r>
              <a:rPr lang="it-IT" sz="3200" dirty="0" smtClean="0"/>
              <a:t>Giornata informativa </a:t>
            </a:r>
            <a:endParaRPr lang="it-IT" sz="32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smtClean="0"/>
              <a:t>Gestione e rendicontazione dei progetti 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152614" y="1556791"/>
            <a:ext cx="8750300" cy="50405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Gestione e rendicontazione spese 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152614" y="2132856"/>
            <a:ext cx="8821737" cy="4536504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Spese generali e accessorie</a:t>
            </a: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: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0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In totale non più del 10% del totale del progetto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0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Manutenzione attrezzature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Spese di cancelleria e postali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Materiale di laboratorio</a:t>
            </a:r>
            <a:r>
              <a:rPr lang="it-IT" sz="2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(solventi, reagenti, …)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0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0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0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0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4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541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152614" y="1556791"/>
            <a:ext cx="8750300" cy="50405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Gestione e rendicontazione spese 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179388" y="2132857"/>
            <a:ext cx="8821737" cy="4536504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Spese per attività di diffusione e per missioni: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0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Solo per attività direttamente legate al progetto di trasferimento tecnologico.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Non sono ammesse missioni extra progetto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Pubblicizzazione e divulgazione dei risultati obbligatoria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Sempre necessaria la ricevuta nominativa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Solo missioni del gruppo di ricerca indicato e personale assunto per il Progetto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0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Oltre ai loghi obbligatori ricordarsi del </a:t>
            </a:r>
            <a:r>
              <a:rPr lang="it-IT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Regolamento sulla identità visiva di ateneo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0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0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4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411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152614" y="1556791"/>
            <a:ext cx="8750300" cy="50405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Gestione e rendicontazione spese 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179388" y="2132857"/>
            <a:ext cx="8821737" cy="4536504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Ogni documento </a:t>
            </a:r>
            <a:r>
              <a:rPr lang="it-IT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d</a:t>
            </a:r>
            <a:r>
              <a:rPr lang="it-IT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ovrà indicare la dicitura e l’intestazione: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«Progetto </a:t>
            </a:r>
            <a:r>
              <a:rPr lang="it-IT" sz="24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Innova.Re</a:t>
            </a:r>
            <a:r>
              <a:rPr lang="it-IT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. – P.O.R. FESR 2007-2013 Regione Sardegna – Asse VI Competitività 6.2.1 a»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Codice Unico di Progetto (CUP): J85G09000350002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Codice di Contabilità Analitica (COAN): AN.P.01.01NC002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Le fatture e i documenti di spesa dovranno essere annullati con un timbro  con la seguente dicitura «</a:t>
            </a:r>
            <a:r>
              <a:rPr lang="it-IT" sz="2400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Spesa pari a Euro__________ rendicontata sull’Intervento </a:t>
            </a:r>
            <a:r>
              <a:rPr lang="it-IT" sz="2400" i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INNOVA.Re</a:t>
            </a:r>
            <a:r>
              <a:rPr lang="it-IT" sz="2400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W.P. 2.3. – POR FFESR 2007/2013 – CUP J85G09000350002</a:t>
            </a:r>
            <a:r>
              <a:rPr lang="it-IT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»</a:t>
            </a:r>
            <a:endParaRPr lang="it-IT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6328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152614" y="1556791"/>
            <a:ext cx="8750300" cy="50405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Gestione e rendicontazione spese 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179388" y="2132857"/>
            <a:ext cx="8821737" cy="4536504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Loghi obbligatori: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283" y="5445224"/>
            <a:ext cx="6121619" cy="1152128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752" y="2592682"/>
            <a:ext cx="1194920" cy="664522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1960" y="2512019"/>
            <a:ext cx="1963082" cy="73768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1237" y="2535628"/>
            <a:ext cx="792549" cy="859611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687" y="4005064"/>
            <a:ext cx="3524269" cy="584059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2320" y="2420888"/>
            <a:ext cx="661164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1011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62" name="Group 1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262821"/>
              </p:ext>
            </p:extLst>
          </p:nvPr>
        </p:nvGraphicFramePr>
        <p:xfrm>
          <a:off x="323849" y="1772816"/>
          <a:ext cx="8496623" cy="4896544"/>
        </p:xfrm>
        <a:graphic>
          <a:graphicData uri="http://schemas.openxmlformats.org/drawingml/2006/table">
            <a:tbl>
              <a:tblPr/>
              <a:tblGrid>
                <a:gridCol w="8496623"/>
              </a:tblGrid>
              <a:tr h="489654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698" marB="45698" anchor="b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105283"/>
              </p:ext>
            </p:extLst>
          </p:nvPr>
        </p:nvGraphicFramePr>
        <p:xfrm>
          <a:off x="395536" y="1628800"/>
          <a:ext cx="8352928" cy="5008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Foglio di lavoro" r:id="rId3" imgW="9077172" imgH="6572170" progId="Excel.Sheet.12">
                  <p:embed/>
                </p:oleObj>
              </mc:Choice>
              <mc:Fallback>
                <p:oleObj name="Foglio di lavoro" r:id="rId3" imgW="9077172" imgH="65721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628800"/>
                        <a:ext cx="8352928" cy="5008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 txBox="1">
            <a:spLocks noChangeArrowheads="1"/>
          </p:cNvSpPr>
          <p:nvPr/>
        </p:nvSpPr>
        <p:spPr bwMode="auto">
          <a:xfrm>
            <a:off x="125412" y="1595439"/>
            <a:ext cx="8929688" cy="10537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it-IT" b="1" dirty="0" smtClean="0">
              <a:solidFill>
                <a:srgbClr val="0000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9219" name="Rectangle 3"/>
          <p:cNvSpPr txBox="1">
            <a:spLocks noChangeArrowheads="1"/>
          </p:cNvSpPr>
          <p:nvPr/>
        </p:nvSpPr>
        <p:spPr bwMode="auto">
          <a:xfrm>
            <a:off x="125412" y="2130425"/>
            <a:ext cx="8821737" cy="4429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846640" cy="2088231"/>
          </a:xfrm>
        </p:spPr>
        <p:txBody>
          <a:bodyPr/>
          <a:lstStyle/>
          <a:p>
            <a:pPr algn="l"/>
            <a:r>
              <a:rPr lang="it-IT" sz="2800" dirty="0" smtClean="0"/>
              <a:t>10 progetti approvati</a:t>
            </a:r>
            <a:br>
              <a:rPr lang="it-IT" sz="2800" dirty="0" smtClean="0"/>
            </a:br>
            <a:r>
              <a:rPr lang="it-IT" sz="2800" b="1" dirty="0" smtClean="0"/>
              <a:t>Data di inizio: </a:t>
            </a:r>
            <a:r>
              <a:rPr lang="it-IT" sz="2800" dirty="0" smtClean="0"/>
              <a:t>giorno seguente firma Convenzione con l’impresa</a:t>
            </a:r>
            <a:br>
              <a:rPr lang="it-IT" sz="2800" dirty="0" smtClean="0"/>
            </a:br>
            <a:r>
              <a:rPr lang="it-IT" sz="2800" b="1" dirty="0" smtClean="0"/>
              <a:t>Data fine: </a:t>
            </a:r>
            <a:r>
              <a:rPr lang="it-IT" sz="2800" dirty="0" smtClean="0">
                <a:solidFill>
                  <a:srgbClr val="FF0000"/>
                </a:solidFill>
              </a:rPr>
              <a:t>30 settembre 2015 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>  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7160840" cy="1512168"/>
          </a:xfrm>
        </p:spPr>
        <p:txBody>
          <a:bodyPr/>
          <a:lstStyle/>
          <a:p>
            <a:r>
              <a:rPr lang="it-IT" sz="2800" dirty="0"/>
              <a:t>PREVISTO PER </a:t>
            </a:r>
            <a:r>
              <a:rPr lang="it-IT" sz="2800" dirty="0" smtClean="0"/>
              <a:t>OTTOBRE-NOVEMBRE </a:t>
            </a:r>
            <a:r>
              <a:rPr lang="it-IT" sz="2800" dirty="0"/>
              <a:t>UN EVENTO FINALE </a:t>
            </a:r>
            <a:r>
              <a:rPr lang="it-IT" sz="2800" dirty="0" smtClean="0"/>
              <a:t>UNICO DI </a:t>
            </a:r>
            <a:r>
              <a:rPr lang="it-IT" sz="2800" dirty="0"/>
              <a:t>PRESENTAZIONE DEI </a:t>
            </a:r>
            <a:r>
              <a:rPr lang="it-IT" sz="2800" dirty="0" smtClean="0"/>
              <a:t>RISULTATI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152614" y="1556791"/>
            <a:ext cx="8750300" cy="611734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Quando e come il finanziamento verrà trasferito ai dipartimenti? 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179388" y="2492896"/>
            <a:ext cx="8821737" cy="4104754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it-IT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Art. 10 del bando prevede: 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40% entro 30 giorni 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it-IT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60% a saldo alla rendicontazione del 90% della 1° tranche (accompagnata da Relazione dell’attività)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12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Tuttavia, il primo saldo verrà </a:t>
            </a:r>
            <a:r>
              <a:rPr lang="it-IT" sz="280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erogato non appena </a:t>
            </a:r>
            <a:r>
              <a:rPr lang="it-IT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la RAS ci trasferirà i soldi.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8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152614" y="1556791"/>
            <a:ext cx="8750300" cy="611734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E’ previsto il 5% per il Dipartimento?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126650" y="2168525"/>
            <a:ext cx="8837837" cy="440194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None/>
              <a:defRPr/>
            </a:pPr>
            <a:endParaRPr lang="it-IT" sz="28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Non trattandosi di attività di autofinanziamento non è previsto il prelevamento del 5% da parte della struttura di gestione.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8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I dipartimenti, infatti, sono beneficiari dell’intera somma potendo con esse coprire personale di ricerca, acquistare beni e attrezzature e tutti i costi direttamente legati alla azione pilota. </a:t>
            </a:r>
          </a:p>
        </p:txBody>
      </p:sp>
    </p:spTree>
    <p:extLst>
      <p:ext uri="{BB962C8B-B14F-4D97-AF65-F5344CB8AC3E}">
        <p14:creationId xmlns:p14="http://schemas.microsoft.com/office/powerpoint/2010/main" val="38742974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152614" y="1556791"/>
            <a:ext cx="8750300" cy="611734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Modifiche al piano finanziario 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322263" y="1988840"/>
            <a:ext cx="8498209" cy="460851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None/>
              <a:defRPr/>
            </a:pPr>
            <a:endParaRPr lang="it-IT" sz="28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Sono ammissibili modifiche al piano finanziario fino a tre mesi prima la fine dei progetti (30 giugno 2015).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Come da art. 10 del bando, e come indicato nel Vademecum, sono possibili variazioni ai finanziamenti approvati entro il limite del 20% delle macro voci di spesa (fatti salvi il 20% minimo destinato al personale ricercatore strutturato e il 10% massimo attribuibile alle spese generali).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30112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152614" y="1556791"/>
            <a:ext cx="8750300" cy="611734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sz="20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Gestione e rendicontazione spese 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179388" y="2168525"/>
            <a:ext cx="8821737" cy="4429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Spese per progettazione e consulenze</a:t>
            </a:r>
            <a:r>
              <a:rPr lang="it-IT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: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11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Consulenze esterne con persone fisiche soggette al regime IVA.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12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Il vademecum elenca i documenti da esibire in sede di rendicontazione (compreso il visto della Corte dei Conti) e che per la procedura di selezione vanno seguite le norme di legge e i regolamenti di ateneo.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105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Possono rientrare consulenti rendicontazione? Sì, sempre con partita IVA. Possono anche rientrare i consulenti per creazione di siti web ma solo il </a:t>
            </a:r>
            <a:r>
              <a:rPr lang="it-IT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webdesigner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(c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odifica </a:t>
            </a:r>
            <a:r>
              <a: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bozza grafica creata in pagine 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web)</a:t>
            </a:r>
            <a:r>
              <a:rPr lang="it-IT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it-IT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4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4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2820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152614" y="1556791"/>
            <a:ext cx="8750300" cy="50405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Gestione e rendicontazione spese 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179388" y="2132857"/>
            <a:ext cx="8821737" cy="4536504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Spese per acquisizione di beni: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Attrezzature: strumenti singoli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Macchinari: linea per produzione o processo completo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Altro: </a:t>
            </a:r>
            <a:r>
              <a:rPr lang="it-IT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Software </a:t>
            </a:r>
            <a:r>
              <a:rPr lang="it-IT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acquisto e aggiornamento</a:t>
            </a:r>
            <a:endParaRPr lang="it-IT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Spese direttamente imputabili al progetto.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Sempre almeno 5 preventivi.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Ammissibile l’imponibile + IVA.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Acquisto imputabile totalmente (non c’è ammortamento).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Leasing solo le quote del canone del periodo in cui il progetto è attivo.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Le </a:t>
            </a:r>
            <a:r>
              <a:rPr lang="it-IT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macchine e attrezzature sono di proprietà dell’Ateneo</a:t>
            </a: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, vanno inventariati e etichettati come tali e devono rimanere nei Dipartimenti (non possono andare alle imprese o altri enti).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0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4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379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152614" y="1556791"/>
            <a:ext cx="8750300" cy="50405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sz="2800" b="1" dirty="0" smtClean="0">
                <a:solidFill>
                  <a:srgbClr val="0000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Gestione e rendicontazione spese 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152614" y="2031640"/>
            <a:ext cx="8821737" cy="470972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Spese per acquisizione di servizi, borse di ricerca, personale docente e ricercatore strutturato</a:t>
            </a: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: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Borse di studio: consigliate perché più rapide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Co.Co.Co</a:t>
            </a: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: Visto Corte dei Conti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Prestazioni occasionali: Visto Corte dei Conti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Acquisizione di servizi resi da imprese: Servizi e consulenze specialistiche rese da imprese (non quelle partner e non altri dipartimenti) necessarie per il Progetto.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Personale docente e ricercatore strutturato: </a:t>
            </a:r>
            <a:r>
              <a:rPr lang="it-IT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Obbligatoriamente almeno il 20% e non verrà versato al Dipartimento. </a:t>
            </a:r>
            <a:endParaRPr lang="it-IT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it-IT" sz="1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Calcolato in base al costo medio orario. </a:t>
            </a:r>
          </a:p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it-IT" sz="1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I docenti e ricercatori devono indicare se hanno il tempo pieno o il tempo definito e  </a:t>
            </a:r>
          </a:p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it-IT" sz="1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allegare </a:t>
            </a:r>
            <a:r>
              <a:rPr lang="it-IT" sz="18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documento indicante gli altri progetti in cui sono coinvolti e rendicontati e la % di imputazione sulla azione </a:t>
            </a:r>
            <a:r>
              <a:rPr lang="it-IT" sz="1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pilota</a:t>
            </a:r>
          </a:p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it-IT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Altro: ?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it-IT" sz="1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Vi </a:t>
            </a:r>
            <a:r>
              <a:rPr lang="it-IT" sz="18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daremo format </a:t>
            </a:r>
            <a:r>
              <a:rPr lang="it-IT" sz="1800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autocompilante</a:t>
            </a:r>
            <a:r>
              <a:rPr lang="it-IT" sz="18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dei time </a:t>
            </a:r>
            <a:r>
              <a:rPr lang="it-IT" sz="1800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sheets</a:t>
            </a:r>
            <a:endParaRPr lang="it-IT" sz="18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0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0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it-IT" sz="24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80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4991</TotalTime>
  <Words>760</Words>
  <Application>Microsoft Office PowerPoint</Application>
  <PresentationFormat>Presentazione su schermo (4:3)</PresentationFormat>
  <Paragraphs>90</Paragraphs>
  <Slides>13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Wingdings</vt:lpstr>
      <vt:lpstr>Tema di Office</vt:lpstr>
      <vt:lpstr>Foglio di lavoro di Microsoft Excel</vt:lpstr>
      <vt:lpstr>Giornata informativa </vt:lpstr>
      <vt:lpstr>Presentazione standard di PowerPoint</vt:lpstr>
      <vt:lpstr>10 progetti approvati Data di inizio: giorno seguente firma Convenzione con l’impresa Data fine: 30 settembre 2015 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francesco</dc:creator>
  <cp:lastModifiedBy>utente</cp:lastModifiedBy>
  <cp:revision>678</cp:revision>
  <cp:lastPrinted>2013-09-25T13:37:11Z</cp:lastPrinted>
  <dcterms:created xsi:type="dcterms:W3CDTF">2008-05-06T09:19:09Z</dcterms:created>
  <dcterms:modified xsi:type="dcterms:W3CDTF">2014-11-10T10:10:28Z</dcterms:modified>
</cp:coreProperties>
</file>